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9" r:id="rId2"/>
    <p:sldId id="257" r:id="rId3"/>
    <p:sldId id="282" r:id="rId4"/>
    <p:sldId id="283" r:id="rId5"/>
    <p:sldId id="284" r:id="rId6"/>
    <p:sldId id="285" r:id="rId7"/>
    <p:sldId id="272" r:id="rId8"/>
    <p:sldId id="273" r:id="rId9"/>
    <p:sldId id="258" r:id="rId10"/>
    <p:sldId id="277" r:id="rId11"/>
    <p:sldId id="276" r:id="rId12"/>
    <p:sldId id="278" r:id="rId13"/>
    <p:sldId id="279" r:id="rId14"/>
    <p:sldId id="280" r:id="rId15"/>
    <p:sldId id="281" r:id="rId16"/>
    <p:sldId id="275" r:id="rId17"/>
    <p:sldId id="264" r:id="rId18"/>
    <p:sldId id="262" r:id="rId19"/>
    <p:sldId id="260" r:id="rId20"/>
    <p:sldId id="267" r:id="rId21"/>
    <p:sldId id="287" r:id="rId22"/>
    <p:sldId id="263" r:id="rId23"/>
    <p:sldId id="286" r:id="rId24"/>
    <p:sldId id="265" r:id="rId25"/>
    <p:sldId id="268" r:id="rId26"/>
    <p:sldId id="266" r:id="rId27"/>
    <p:sldId id="271" r:id="rId28"/>
    <p:sldId id="269" r:id="rId29"/>
    <p:sldId id="270" r:id="rId30"/>
    <p:sldId id="274" r:id="rId31"/>
    <p:sldId id="288" r:id="rId32"/>
    <p:sldId id="291" r:id="rId33"/>
    <p:sldId id="290" r:id="rId34"/>
    <p:sldId id="289" r:id="rId35"/>
    <p:sldId id="292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1873253-3D79-4B8E-BA4F-C28ED62FA80A}">
          <p14:sldIdLst>
            <p14:sldId id="259"/>
            <p14:sldId id="257"/>
            <p14:sldId id="282"/>
            <p14:sldId id="283"/>
            <p14:sldId id="284"/>
            <p14:sldId id="285"/>
            <p14:sldId id="272"/>
            <p14:sldId id="273"/>
            <p14:sldId id="258"/>
            <p14:sldId id="277"/>
            <p14:sldId id="276"/>
            <p14:sldId id="278"/>
            <p14:sldId id="279"/>
            <p14:sldId id="280"/>
            <p14:sldId id="281"/>
            <p14:sldId id="275"/>
            <p14:sldId id="264"/>
          </p14:sldIdLst>
        </p14:section>
        <p14:section name="Раздел без заголовка" id="{1BD59592-BE6B-406C-919B-490CD81FC2CB}">
          <p14:sldIdLst>
            <p14:sldId id="262"/>
            <p14:sldId id="260"/>
            <p14:sldId id="267"/>
            <p14:sldId id="287"/>
            <p14:sldId id="263"/>
            <p14:sldId id="286"/>
            <p14:sldId id="265"/>
            <p14:sldId id="268"/>
            <p14:sldId id="266"/>
            <p14:sldId id="271"/>
            <p14:sldId id="269"/>
            <p14:sldId id="270"/>
            <p14:sldId id="274"/>
            <p14:sldId id="288"/>
            <p14:sldId id="291"/>
            <p14:sldId id="290"/>
            <p14:sldId id="289"/>
            <p14:sldId id="292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ail" initials="К.M.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59" autoAdjust="0"/>
    <p:restoredTop sz="86323" autoAdjust="0"/>
  </p:normalViewPr>
  <p:slideViewPr>
    <p:cSldViewPr>
      <p:cViewPr varScale="1">
        <p:scale>
          <a:sx n="63" d="100"/>
          <a:sy n="63" d="100"/>
        </p:scale>
        <p:origin x="-82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10188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1-07-02T13:59:28.672" idx="2">
    <p:pos x="10" y="10"/>
    <p:text>начало презентации</p:tex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B4E37-05C5-4B90-B44D-9A641F6DFA24}" type="datetimeFigureOut">
              <a:rPr lang="ru-RU" smtClean="0"/>
              <a:t>02.07.2011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B4CD9F2-8EB3-43CE-9EEF-738F240F3F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B4E37-05C5-4B90-B44D-9A641F6DFA24}" type="datetimeFigureOut">
              <a:rPr lang="ru-RU" smtClean="0"/>
              <a:t>02.07.2011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CD9F2-8EB3-43CE-9EEF-738F240F3F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B4E37-05C5-4B90-B44D-9A641F6DFA24}" type="datetimeFigureOut">
              <a:rPr lang="ru-RU" smtClean="0"/>
              <a:t>02.07.2011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CD9F2-8EB3-43CE-9EEF-738F240F3F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B4E37-05C5-4B90-B44D-9A641F6DFA24}" type="datetimeFigureOut">
              <a:rPr lang="ru-RU" smtClean="0"/>
              <a:t>02.07.2011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CD9F2-8EB3-43CE-9EEF-738F240F3F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B4E37-05C5-4B90-B44D-9A641F6DFA24}" type="datetimeFigureOut">
              <a:rPr lang="ru-RU" smtClean="0"/>
              <a:t>02.07.2011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4CD9F2-8EB3-43CE-9EEF-738F240F3F9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B4E37-05C5-4B90-B44D-9A641F6DFA24}" type="datetimeFigureOut">
              <a:rPr lang="ru-RU" smtClean="0"/>
              <a:t>02.07.2011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CD9F2-8EB3-43CE-9EEF-738F240F3F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B4E37-05C5-4B90-B44D-9A641F6DFA24}" type="datetimeFigureOut">
              <a:rPr lang="ru-RU" smtClean="0"/>
              <a:t>02.07.2011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CD9F2-8EB3-43CE-9EEF-738F240F3F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B4E37-05C5-4B90-B44D-9A641F6DFA24}" type="datetimeFigureOut">
              <a:rPr lang="ru-RU" smtClean="0"/>
              <a:t>02.07.2011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CD9F2-8EB3-43CE-9EEF-738F240F3F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B4E37-05C5-4B90-B44D-9A641F6DFA24}" type="datetimeFigureOut">
              <a:rPr lang="ru-RU" smtClean="0"/>
              <a:t>02.07.2011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CD9F2-8EB3-43CE-9EEF-738F240F3F9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B4E37-05C5-4B90-B44D-9A641F6DFA24}" type="datetimeFigureOut">
              <a:rPr lang="ru-RU" smtClean="0"/>
              <a:t>02.07.2011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CD9F2-8EB3-43CE-9EEF-738F240F3F9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B4E37-05C5-4B90-B44D-9A641F6DFA24}" type="datetimeFigureOut">
              <a:rPr lang="ru-RU" smtClean="0"/>
              <a:t>02.07.2011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B4CD9F2-8EB3-43CE-9EEF-738F240F3F9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2C8B4E37-05C5-4B90-B44D-9A641F6DFA24}" type="datetimeFigureOut">
              <a:rPr lang="ru-RU" smtClean="0"/>
              <a:t>02.07.2011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4B4CD9F2-8EB3-43CE-9EEF-738F240F3F9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28402"/>
            <a:ext cx="8229600" cy="5264894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энергетика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5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экология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5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экономия</a:t>
            </a:r>
            <a:br>
              <a:rPr lang="ru-RU" sz="5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5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новые энергетические системы и технологии</a:t>
            </a:r>
            <a:endParaRPr lang="ru-RU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88640"/>
            <a:ext cx="17256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0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515">
        <p:fade/>
      </p:transition>
    </mc:Choice>
    <mc:Fallback xmlns="">
      <p:transition spd="med" advTm="95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589240"/>
            <a:ext cx="8352928" cy="864096"/>
          </a:xfrm>
        </p:spPr>
        <p:txBody>
          <a:bodyPr>
            <a:normAutofit/>
          </a:bodyPr>
          <a:lstStyle/>
          <a:p>
            <a:pPr algn="ctr"/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Изготовление скрепера и платформы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склада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топлива типа </a:t>
            </a:r>
            <a:r>
              <a:rPr lang="en-US" sz="2400" b="0" cap="none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живое дно</a:t>
            </a:r>
            <a:r>
              <a:rPr lang="en-US" sz="2400" b="0" cap="none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ru-RU" sz="2400" b="0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88640"/>
            <a:ext cx="173672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E:\nuo 2010_11_22\Klient\LT\Kazlu Ruda\EE\Reklama\Bendras pristatimas\1_Prezentacija_foto\Sandeliaj\CIMG88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6660232" cy="499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316689"/>
      </p:ext>
    </p:extLst>
  </p:cSld>
  <p:clrMapOvr>
    <a:masterClrMapping/>
  </p:clrMapOvr>
  <p:transition spd="slow" advTm="11662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373216"/>
            <a:ext cx="8424936" cy="1008112"/>
          </a:xfrm>
        </p:spPr>
        <p:txBody>
          <a:bodyPr>
            <a:normAutofit/>
          </a:bodyPr>
          <a:lstStyle/>
          <a:p>
            <a:pPr algn="ctr"/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Монтаж склада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топлива, типа</a:t>
            </a:r>
            <a:r>
              <a:rPr lang="en-US" sz="2400" b="0" cap="non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0" cap="none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живое дно</a:t>
            </a:r>
            <a:r>
              <a:rPr lang="en-US" sz="2400" b="0" cap="none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котельной,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с котлом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КЕ25-24.   Республика Беларусь. </a:t>
            </a:r>
            <a:endParaRPr lang="ru-RU" sz="2400" b="0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88640"/>
            <a:ext cx="173672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E:\nuo 2010_11_22\Klient\LT\Kazlu Ruda\EE\Reklama\Bendras pristatimas\1_Prezentacija_foto\Sandeliaj\Vilej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66" y="381000"/>
            <a:ext cx="6464266" cy="48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01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989">
        <p:split orient="vert"/>
      </p:transition>
    </mc:Choice>
    <mc:Fallback xmlns="">
      <p:transition spd="slow" advTm="1198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496944" cy="1008112"/>
          </a:xfrm>
        </p:spPr>
        <p:txBody>
          <a:bodyPr>
            <a:normAutofit/>
          </a:bodyPr>
          <a:lstStyle/>
          <a:p>
            <a:pPr algn="ctr"/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Склад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топлива, типа </a:t>
            </a:r>
            <a:r>
              <a:rPr lang="en-US" sz="2400" b="0" cap="none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живое дно</a:t>
            </a:r>
            <a:r>
              <a:rPr lang="en-US" sz="2400" b="0" cap="none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кородревесных отходов.   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Россия.</a:t>
            </a:r>
            <a:endParaRPr lang="ru-RU" sz="2400" b="0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E:\nuo 2010_11_22\Klient\LT\Kazlu Ruda\EE\Reklama\Bendras pristatimas\1_Prezentacija_foto\Sandeliaj\IMG_64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6588224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60648"/>
            <a:ext cx="173672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986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826">
        <p:split orient="vert"/>
      </p:transition>
    </mc:Choice>
    <mc:Fallback xmlns="">
      <p:transition spd="slow" advTm="1182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661248"/>
            <a:ext cx="8424936" cy="936104"/>
          </a:xfrm>
        </p:spPr>
        <p:txBody>
          <a:bodyPr>
            <a:normAutofit/>
          </a:bodyPr>
          <a:lstStyle/>
          <a:p>
            <a:pPr algn="ctr"/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Склад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щепы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котельной с топкой ТМКР.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Литва</a:t>
            </a:r>
            <a:endParaRPr lang="ru-RU" sz="2400" b="0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88640"/>
            <a:ext cx="173672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E:\nuo 2010_11_22\Klient\LT\Kazlu Ruda\EE\Reklama\Bendras pristatimas\1_Prezentacija_foto\Sandeliaj\Sklov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0721"/>
            <a:ext cx="6804248" cy="510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55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254">
        <p:split orient="vert"/>
      </p:transition>
    </mc:Choice>
    <mc:Fallback xmlns="">
      <p:transition spd="slow" advTm="925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805264"/>
            <a:ext cx="8649493" cy="864096"/>
          </a:xfrm>
        </p:spPr>
        <p:txBody>
          <a:bodyPr>
            <a:normAutofit/>
          </a:bodyPr>
          <a:lstStyle/>
          <a:p>
            <a:pPr algn="ctr"/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Складирование фрезерного торфа </a:t>
            </a:r>
            <a:b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на котельной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ЖКХ.    Республика Беларусь.</a:t>
            </a:r>
            <a:endParaRPr lang="ru-RU" sz="2400" b="0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60648"/>
            <a:ext cx="173672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E:\nuo 2010_11_22\Klient\LT\Kazlu Ruda\EE\Reklama\Bendras pristatimas\1_Prezentacija_foto\Sandeliaj\Tolocino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577354"/>
            <a:ext cx="6804248" cy="510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91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548">
        <p:split orient="vert"/>
      </p:transition>
    </mc:Choice>
    <mc:Fallback xmlns="">
      <p:transition spd="slow" advTm="854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517232"/>
            <a:ext cx="8496944" cy="1080120"/>
          </a:xfrm>
        </p:spPr>
        <p:txBody>
          <a:bodyPr>
            <a:normAutofit/>
          </a:bodyPr>
          <a:lstStyle/>
          <a:p>
            <a:pPr algn="ctr"/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Склад-навес над скреперами с платформами котельной с двумя котлами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ДЕ25, работающих на  лигнине.    Республика Беларусь. </a:t>
            </a:r>
            <a:endParaRPr lang="ru-RU" sz="2400" b="0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88640"/>
            <a:ext cx="173672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E:\nuo 2010_11_22\Klient\LT\Kazlu Ruda\EE\Reklama\Bendras pristatimas\1_Prezentacija_foto\Sandeliaj\2010101517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1" y="466344"/>
            <a:ext cx="6446485" cy="483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54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668">
        <p:split orient="vert"/>
      </p:transition>
    </mc:Choice>
    <mc:Fallback xmlns="">
      <p:transition spd="slow" advTm="1466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877272"/>
            <a:ext cx="8424936" cy="720080"/>
          </a:xfrm>
        </p:spPr>
        <p:txBody>
          <a:bodyPr>
            <a:noAutofit/>
          </a:bodyPr>
          <a:lstStyle/>
          <a:p>
            <a:pPr algn="ctr"/>
            <a:r>
              <a:rPr lang="ru-RU" sz="2300" b="0" cap="none" dirty="0" smtClean="0">
                <a:latin typeface="Times New Roman" pitchFamily="18" charset="0"/>
                <a:cs typeface="Times New Roman" pitchFamily="18" charset="0"/>
              </a:rPr>
              <a:t>Складирование фрезерного торфа </a:t>
            </a:r>
            <a:r>
              <a:rPr lang="ru-RU" sz="2300" b="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300" b="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300" b="0" cap="none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300" b="0" cap="none" dirty="0" smtClean="0">
                <a:latin typeface="Times New Roman" pitchFamily="18" charset="0"/>
                <a:cs typeface="Times New Roman" pitchFamily="18" charset="0"/>
              </a:rPr>
              <a:t>котельной с котлом КЕ10 и топкой </a:t>
            </a:r>
            <a:r>
              <a:rPr lang="ru-RU" sz="2300" b="0" cap="none" dirty="0" smtClean="0">
                <a:latin typeface="Times New Roman" pitchFamily="18" charset="0"/>
                <a:cs typeface="Times New Roman" pitchFamily="18" charset="0"/>
              </a:rPr>
              <a:t>ТМКР.      Республика </a:t>
            </a:r>
            <a:r>
              <a:rPr lang="ru-RU" sz="2300" b="0" cap="none" dirty="0" smtClean="0">
                <a:latin typeface="Times New Roman" pitchFamily="18" charset="0"/>
                <a:cs typeface="Times New Roman" pitchFamily="18" charset="0"/>
              </a:rPr>
              <a:t>Беларусь.</a:t>
            </a:r>
            <a:endParaRPr lang="ru-RU" sz="2300" b="0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nuo 2010_11_22\Klient\LT\Kazlu Ruda\EE\Reklama\Bendras pristatimas\1_Prezentacija_foto\Sandeliaj\CIMG79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16" y="870199"/>
            <a:ext cx="6552728" cy="491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855" y="236786"/>
            <a:ext cx="173672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88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820">
        <p:split orient="vert"/>
      </p:transition>
    </mc:Choice>
    <mc:Fallback xmlns="">
      <p:transition spd="slow" advTm="1482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517232"/>
            <a:ext cx="7772400" cy="720080"/>
          </a:xfrm>
        </p:spPr>
        <p:txBody>
          <a:bodyPr>
            <a:normAutofit/>
          </a:bodyPr>
          <a:lstStyle/>
          <a:p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Изготовление топки </a:t>
            </a:r>
            <a:r>
              <a:rPr lang="ru-RU" sz="2400" cap="none" dirty="0" smtClean="0">
                <a:latin typeface="Times New Roman" pitchFamily="18" charset="0"/>
                <a:cs typeface="Times New Roman" pitchFamily="18" charset="0"/>
              </a:rPr>
              <a:t>ТМКР 9</a:t>
            </a:r>
            <a:endParaRPr lang="ru-RU" sz="2400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32656"/>
            <a:ext cx="17367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E:\nuo 2010_11_22\Klient\LT\Kazlu Ruda\EE\Reklama\Bendras pristatimas\1_Prezentacija_foto\Pakupos\NEST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4291"/>
            <a:ext cx="6228184" cy="467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51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338">
        <p:split orient="vert"/>
      </p:transition>
    </mc:Choice>
    <mc:Fallback xmlns="">
      <p:transition spd="slow" advTm="1133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32656"/>
            <a:ext cx="173196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5733256"/>
            <a:ext cx="8572723" cy="792088"/>
          </a:xfrm>
        </p:spPr>
        <p:txBody>
          <a:bodyPr>
            <a:noAutofit/>
          </a:bodyPr>
          <a:lstStyle/>
          <a:p>
            <a:pPr>
              <a:lnSpc>
                <a:spcPts val="1800"/>
              </a:lnSpc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Два котла ДЕ 25 с топками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ТМКР</a:t>
            </a:r>
            <a:endParaRPr lang="ru-RU" sz="2400" b="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800"/>
              </a:lnSpc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работающих на лигнине.</a:t>
            </a:r>
            <a:r>
              <a:rPr lang="ru-RU" sz="2400" b="0" baseline="0" dirty="0" smtClean="0"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Республика Беларусь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E:\nuo 2010_11_22\Klient\LT\Kazlu Ruda\EE\Reklama\Bendras pristatimas\1_Prezentacija_foto\Pakupos\IMG_0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52736"/>
            <a:ext cx="604867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51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69">
        <p:split orient="vert"/>
      </p:transition>
    </mc:Choice>
    <mc:Fallback xmlns="">
      <p:transition spd="slow" advTm="1286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88" y="548680"/>
            <a:ext cx="662473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2" y="417009"/>
            <a:ext cx="17256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5733256"/>
            <a:ext cx="8568951" cy="864096"/>
          </a:xfrm>
        </p:spPr>
        <p:txBody>
          <a:bodyPr>
            <a:noAutofit/>
          </a:bodyPr>
          <a:lstStyle/>
          <a:p>
            <a:pPr algn="ctr">
              <a:lnSpc>
                <a:spcPts val="2000"/>
              </a:lnSpc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Два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котла ДЕ16 с топками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ТМКР </a:t>
            </a:r>
          </a:p>
          <a:p>
            <a:pPr algn="ctr">
              <a:lnSpc>
                <a:spcPts val="2000"/>
              </a:lnSpc>
            </a:pP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работающих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на кородревесных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отходах. Республика </a:t>
            </a:r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Беларусь</a:t>
            </a:r>
            <a:endParaRPr lang="ru-RU" sz="2400" b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10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596">
        <p:split orient="vert"/>
      </p:transition>
    </mc:Choice>
    <mc:Fallback xmlns="">
      <p:transition spd="slow" advTm="1559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Autofit/>
          </a:bodyPr>
          <a:lstStyle/>
          <a:p>
            <a:pPr marL="0" indent="0" algn="ctr">
              <a:lnSpc>
                <a:spcPts val="2880"/>
              </a:lnSpc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Группа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компаний стратегических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партнёров </a:t>
            </a:r>
          </a:p>
          <a:p>
            <a:pPr marL="0" indent="0" algn="ctr">
              <a:lnSpc>
                <a:spcPts val="2880"/>
              </a:lnSpc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“NEST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group”,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ts val="2880"/>
              </a:lnSpc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проектирует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консультирует, производит, монтирует и вводит в эксплуатацию оборудование по сжиганию древесных отходов, торфа, лигнина, твёрдых отходов сельскохозяйственного производства (стебли подсолнуха и кукурузы),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низко калорийных углей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ts val="2880"/>
              </a:lnSpc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Применение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отходов лесозаготовки, деревообрабатывающей промышленности, сельского хозяйства является эффективным средством снижения себестоимости производимого тепла и улучшения экологической среды.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663"/>
            <a:ext cx="1728192" cy="636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0003868"/>
      </p:ext>
    </p:extLst>
  </p:cSld>
  <p:clrMapOvr>
    <a:masterClrMapping/>
  </p:clrMapOvr>
  <p:transition spd="slow" advTm="22931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361461" cy="936104"/>
          </a:xfrm>
        </p:spPr>
        <p:txBody>
          <a:bodyPr>
            <a:normAutofit/>
          </a:bodyPr>
          <a:lstStyle/>
          <a:p>
            <a:pPr algn="ctr"/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Котельная в Брестской обл., Белоруссии </a:t>
            </a:r>
            <a:b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с котлами Е1/9 и топками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ТМКР,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работающих на щепе</a:t>
            </a:r>
            <a:endParaRPr lang="ru-RU" sz="2400" b="0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367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 descr="E:\nuo 2010_11_22\Klient\LT\Kazlu Ruda\EE\Reklama\Bendras pristatimas\1_Prezentacija_foto\Pakupos\IMG_0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33353"/>
            <a:ext cx="6552728" cy="491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03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241">
        <p:split orient="vert"/>
      </p:transition>
    </mc:Choice>
    <mc:Fallback xmlns="">
      <p:transition spd="slow" advTm="1324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733256"/>
            <a:ext cx="8640960" cy="936104"/>
          </a:xfrm>
        </p:spPr>
        <p:txBody>
          <a:bodyPr>
            <a:normAutofit/>
          </a:bodyPr>
          <a:lstStyle/>
          <a:p>
            <a:pPr algn="ctr"/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Топки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ТМКР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с котлами ДКВР10. Россия</a:t>
            </a:r>
            <a:endParaRPr lang="ru-RU" sz="2400" b="0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E:\nuo 2010_11_22\Klient\LT\Kazlu Ruda\EE\Reklama\Bendras pristatimas\1_Prezentacija_foto\Pakupos\IMG_63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2568"/>
            <a:ext cx="6804248" cy="510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114" y="260648"/>
            <a:ext cx="17367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440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010">
        <p:split orient="vert"/>
      </p:transition>
    </mc:Choice>
    <mc:Fallback xmlns="">
      <p:transition spd="slow" advTm="1401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60648"/>
            <a:ext cx="173196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 descr="E:\nuo 2010_11_22\Klient\LT\Kazlu Ruda\EE\Reklama\Bendras pristatimas\1_Prezentacija_foto\Pakupos\LT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3865613" cy="581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3140968"/>
            <a:ext cx="3610744" cy="3073712"/>
          </a:xfrm>
        </p:spPr>
        <p:txBody>
          <a:bodyPr>
            <a:noAutofit/>
          </a:bodyPr>
          <a:lstStyle/>
          <a:p>
            <a:r>
              <a:rPr lang="ru-RU" sz="24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Погрузка топки </a:t>
            </a:r>
            <a:r>
              <a:rPr lang="ru-RU" sz="24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ТМКР, </a:t>
            </a:r>
            <a:r>
              <a:rPr lang="ru-RU" sz="24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объекта в </a:t>
            </a:r>
            <a:r>
              <a:rPr lang="ru-RU" sz="24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Литве.</a:t>
            </a:r>
            <a:r>
              <a:rPr lang="ru-RU" sz="24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данном объекте установлено </a:t>
            </a:r>
            <a:r>
              <a:rPr lang="ru-RU" sz="24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два водогрейных </a:t>
            </a:r>
            <a:r>
              <a:rPr lang="ru-RU" sz="24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котла, </a:t>
            </a:r>
            <a:br>
              <a:rPr lang="ru-RU" sz="24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4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 МВт </a:t>
            </a:r>
            <a:r>
              <a:rPr lang="ru-RU" sz="24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каждый, с топками ТМКР.</a:t>
            </a:r>
            <a:endParaRPr lang="ru-RU" sz="2400" cap="none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6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159">
        <p:split orient="vert"/>
      </p:transition>
    </mc:Choice>
    <mc:Fallback xmlns="">
      <p:transition spd="slow" advTm="1115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021288"/>
            <a:ext cx="8640960" cy="648072"/>
          </a:xfrm>
        </p:spPr>
        <p:txBody>
          <a:bodyPr>
            <a:normAutofit/>
          </a:bodyPr>
          <a:lstStyle/>
          <a:p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Отгрузка топки ТМКР 9 на объект монтажа</a:t>
            </a:r>
            <a:endParaRPr lang="ru-RU" sz="2400" b="0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E:\nuo 2010_11_22\Klient\LT\Kazlu Ruda\EE\Reklama\Bendras pristatimas\1_Prezentacija_foto\Pakupos\V_Ustiug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6660232" cy="499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88640"/>
            <a:ext cx="17367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611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708">
        <p:split orient="vert"/>
      </p:transition>
    </mc:Choice>
    <mc:Fallback xmlns="">
      <p:transition spd="slow" advTm="1170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5733256"/>
            <a:ext cx="8208912" cy="792088"/>
          </a:xfrm>
        </p:spPr>
        <p:txBody>
          <a:bodyPr>
            <a:noAutofit/>
          </a:bodyPr>
          <a:lstStyle/>
          <a:p>
            <a:pPr algn="ctr"/>
            <a:r>
              <a:rPr lang="ru-RU" sz="2400" b="0" dirty="0" smtClean="0">
                <a:latin typeface="Times New Roman" pitchFamily="18" charset="0"/>
                <a:cs typeface="Times New Roman" pitchFamily="18" charset="0"/>
              </a:rPr>
              <a:t>Система подачи воздуха разрабатывается индивидуально, в зависимости от места расположения топки и котла</a:t>
            </a:r>
            <a:endParaRPr lang="ru-RU" sz="24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60648"/>
            <a:ext cx="17367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E:\nuo 2010_11_22\Klient\LT\Kazlu Ruda\EE\Reklama\Bendras pristatimas\1_Prezentacija_foto\Pakupos\CIMG03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0529"/>
            <a:ext cx="6720506" cy="504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41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263">
        <p:split orient="vert"/>
      </p:transition>
    </mc:Choice>
    <mc:Fallback xmlns="">
      <p:transition spd="slow" advTm="1226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733256"/>
            <a:ext cx="8280920" cy="720080"/>
          </a:xfrm>
        </p:spPr>
        <p:txBody>
          <a:bodyPr>
            <a:noAutofit/>
          </a:bodyPr>
          <a:lstStyle/>
          <a:p>
            <a:pPr algn="ctr"/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Расположение каналов подачи воздуха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топок ТМКР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к котлам ДКВР10. Россия.</a:t>
            </a:r>
            <a:endParaRPr lang="ru-RU" sz="2400" b="0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60648"/>
            <a:ext cx="173672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E:\nuo 2010_11_22\Klient\LT\Kazlu Ruda\EE\Reklama\Bendras pristatimas\1_Prezentacija_foto\Oro kanalaj\IMG_64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77354"/>
            <a:ext cx="6768752" cy="50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62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843">
        <p:split orient="vert"/>
      </p:transition>
    </mc:Choice>
    <mc:Fallback xmlns="">
      <p:transition spd="slow" advTm="1384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733256"/>
            <a:ext cx="8280920" cy="864096"/>
          </a:xfrm>
        </p:spPr>
        <p:txBody>
          <a:bodyPr>
            <a:normAutofit/>
          </a:bodyPr>
          <a:lstStyle/>
          <a:p>
            <a:pPr algn="ctr"/>
            <a:r>
              <a:rPr lang="ru-RU" sz="2400" cap="none" dirty="0" smtClean="0">
                <a:latin typeface="Times New Roman" pitchFamily="18" charset="0"/>
                <a:cs typeface="Times New Roman" pitchFamily="18" charset="0"/>
              </a:rPr>
              <a:t>Монтаж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двух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котлоагрегатов КЕ10-14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с топками ТМКР, </a:t>
            </a:r>
            <a:b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работы на кородревесных отходах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.   Республика Беларусь.</a:t>
            </a:r>
            <a:endParaRPr lang="ru-RU" sz="2400" b="0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E:\nuo 2010_11_22\Klient\LT\Kazlu Ruda\EE\Reklama\Bendras pristatimas\1_Prezentacija_foto\Pakupos\CIMG43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886608"/>
            <a:ext cx="680475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28798"/>
            <a:ext cx="17367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4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217">
        <p:split orient="vert"/>
      </p:transition>
    </mc:Choice>
    <mc:Fallback xmlns="">
      <p:transition spd="slow" advTm="1421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9848"/>
            <a:ext cx="8784976" cy="1107504"/>
          </a:xfrm>
        </p:spPr>
        <p:txBody>
          <a:bodyPr>
            <a:noAutofit/>
          </a:bodyPr>
          <a:lstStyle/>
          <a:p>
            <a:pPr algn="ctr"/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Зола с топок ТМКР удаляется с помощью скреперов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канал на скрепер или скребковый транспортёр и уносится за пределы котельной в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контейнер.</a:t>
            </a:r>
            <a:endParaRPr lang="ru-RU" sz="2400" b="0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E:\nuo 2010_11_22\Klient\LT\Kazlu Ruda\EE\Reklama\Bendras pristatimas\FOTO\Sklov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6780245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88640"/>
            <a:ext cx="173672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34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678">
        <p:split orient="vert"/>
      </p:transition>
    </mc:Choice>
    <mc:Fallback xmlns="">
      <p:transition spd="slow" advTm="1367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733256"/>
            <a:ext cx="8424936" cy="792088"/>
          </a:xfrm>
        </p:spPr>
        <p:txBody>
          <a:bodyPr>
            <a:normAutofit/>
          </a:bodyPr>
          <a:lstStyle/>
          <a:p>
            <a:pPr algn="ctr"/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Вариант складирования золы в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контейнер.</a:t>
            </a:r>
            <a:endParaRPr lang="ru-RU" sz="2400" b="0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88640"/>
            <a:ext cx="173672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 descr="E:\nuo 2010_11_22\Klient\LT\Kazlu Ruda\EE\Reklama\Bendras pristatimas\1_Prezentacija_foto\dumu valimas\CIMG02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505346"/>
            <a:ext cx="6682515" cy="501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30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345">
        <p:split orient="vert"/>
      </p:transition>
    </mc:Choice>
    <mc:Fallback xmlns="">
      <p:transition spd="slow" advTm="1234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877272"/>
            <a:ext cx="8352928" cy="792088"/>
          </a:xfrm>
        </p:spPr>
        <p:txBody>
          <a:bodyPr>
            <a:noAutofit/>
          </a:bodyPr>
          <a:lstStyle/>
          <a:p>
            <a:pPr algn="ctr"/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Вариант сбора золы с размещением контейнера </a:t>
            </a:r>
            <a:b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ниже нулевой отметки котельной</a:t>
            </a:r>
            <a:endParaRPr lang="ru-RU" sz="2400" b="0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E:\nuo 2010_11_22\Klient\LT\Kazlu Ruda\EE\Reklama\Bendras pristatimas\1_Prezentacija_foto\dumu valimas\IMG_0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692696"/>
            <a:ext cx="6584280" cy="493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90601"/>
            <a:ext cx="173672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334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551">
        <p:split orient="vert"/>
      </p:transition>
    </mc:Choice>
    <mc:Fallback xmlns="">
      <p:transition spd="slow" advTm="1355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589240"/>
            <a:ext cx="8712968" cy="936104"/>
          </a:xfrm>
        </p:spPr>
        <p:txBody>
          <a:bodyPr>
            <a:normAutofit/>
          </a:bodyPr>
          <a:lstStyle/>
          <a:p>
            <a:r>
              <a:rPr lang="ru-RU" sz="2400" b="1" cap="none" dirty="0" smtClean="0">
                <a:latin typeface="Times New Roman" pitchFamily="18" charset="0"/>
                <a:cs typeface="Times New Roman" pitchFamily="18" charset="0"/>
              </a:rPr>
              <a:t>Типы топлива: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- древесная щепа от различных рубильных машин</a:t>
            </a:r>
            <a:endParaRPr lang="ru-RU" sz="2400" b="0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E:\nuo 2010_11_22\Klient\LT\Kazlu Ruda\EE\Reklama\Bendras pristatimas\1_Prezentacija_foto\kuras\CIMG02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6372200" cy="477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32656"/>
            <a:ext cx="173672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695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880">
        <p:split orient="vert"/>
      </p:transition>
    </mc:Choice>
    <mc:Fallback xmlns="">
      <p:transition spd="slow" advTm="888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733256"/>
            <a:ext cx="8352928" cy="864096"/>
          </a:xfrm>
        </p:spPr>
        <p:txBody>
          <a:bodyPr>
            <a:normAutofit/>
          </a:bodyPr>
          <a:lstStyle/>
          <a:p>
            <a:pPr algn="ctr"/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Мультициклон предназначен для очистки дымовых газов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твёрдых частиц. Вариант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установки.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Россия</a:t>
            </a:r>
            <a:endParaRPr lang="ru-RU" sz="2400" b="0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E:\nuo 2010_11_22\Klient\LT\Kazlu Ruda\EE\Reklama\Bendras pristatimas\1_Prezentacija_foto\dumu valimas\IMG_63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6588224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31973"/>
            <a:ext cx="173672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476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114">
        <p:split orient="vert"/>
      </p:transition>
    </mc:Choice>
    <mc:Fallback xmlns="">
      <p:transition spd="slow" advTm="1311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9" y="5949280"/>
            <a:ext cx="4930824" cy="720080"/>
          </a:xfrm>
        </p:spPr>
        <p:txBody>
          <a:bodyPr>
            <a:normAutofit/>
          </a:bodyPr>
          <a:lstStyle/>
          <a:p>
            <a:pPr algn="ctr"/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Щит управления</a:t>
            </a:r>
            <a:endParaRPr lang="ru-RU" sz="2400" b="0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88640"/>
            <a:ext cx="17367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 descr="E:\nuo 2010_11_22\Klient\LT\Kazlu Ruda\EE\Reklama\Bendras pristatimas\1_Prezentacija_foto\Automatika\IMG_64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81" y="508521"/>
            <a:ext cx="7020272" cy="526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26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755">
        <p:split orient="vert"/>
      </p:transition>
    </mc:Choice>
    <mc:Fallback xmlns="">
      <p:transition spd="slow" advTm="1275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517232"/>
            <a:ext cx="8640960" cy="1152128"/>
          </a:xfrm>
        </p:spPr>
        <p:txBody>
          <a:bodyPr>
            <a:noAutofit/>
          </a:bodyPr>
          <a:lstStyle/>
          <a:p>
            <a:pPr algn="ctr"/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Контроль и управление </a:t>
            </a:r>
            <a:r>
              <a:rPr lang="ru-RU" sz="2400" b="0" cap="none" dirty="0">
                <a:latin typeface="Times New Roman" pitchFamily="18" charset="0"/>
                <a:cs typeface="Times New Roman" pitchFamily="18" charset="0"/>
              </a:rPr>
              <a:t>котельным оборудованием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400" b="0" cap="none" dirty="0">
                <a:latin typeface="Times New Roman" pitchFamily="18" charset="0"/>
                <a:cs typeface="Times New Roman" pitchFamily="18" charset="0"/>
              </a:rPr>
              <a:t>двумя котлами ДКВР10 и топками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ТМКР </a:t>
            </a:r>
            <a:r>
              <a:rPr lang="ru-RU" sz="2400" b="0" cap="none" dirty="0">
                <a:latin typeface="Times New Roman" pitchFamily="18" charset="0"/>
                <a:cs typeface="Times New Roman" pitchFamily="18" charset="0"/>
              </a:rPr>
              <a:t>на МЦБК, г. Волжск,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Россия</a:t>
            </a:r>
            <a:endParaRPr lang="ru-RU" sz="2400" b="0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16632"/>
            <a:ext cx="17367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 descr="E:\nuo 2010_11_22\Klient\LT\Kazlu Ruda\EE\Reklama\Bendras pristatimas\1_Prezentacija_foto\Automatika\IMG_64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0527"/>
            <a:ext cx="6516216" cy="488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02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070">
        <p:split orient="vert"/>
      </p:transition>
    </mc:Choice>
    <mc:Fallback xmlns="">
      <p:transition spd="slow" advTm="1607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539699"/>
            <a:ext cx="8640960" cy="1129661"/>
          </a:xfrm>
        </p:spPr>
        <p:txBody>
          <a:bodyPr>
            <a:noAutofit/>
          </a:bodyPr>
          <a:lstStyle/>
          <a:p>
            <a:pPr algn="ctr"/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Операторская по управлению котельным оборудованием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двумя котлами ДКВР10 и топками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ТМКР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на МЦБК,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. Волжск, Республики Марий Эл, Россия</a:t>
            </a:r>
            <a:endParaRPr lang="ru-RU" sz="2400" b="0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16632"/>
            <a:ext cx="17367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 descr="E:\nuo 2010_11_22\Klient\LT\Kazlu Ruda\EE\Reklama\Bendras pristatimas\1_Prezentacija_foto\Automatika\IMG_64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36513"/>
            <a:ext cx="6804248" cy="510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0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455">
        <p:split orient="vert"/>
      </p:transition>
    </mc:Choice>
    <mc:Fallback xmlns="">
      <p:transition spd="slow" advTm="1645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805264"/>
            <a:ext cx="8568952" cy="864096"/>
          </a:xfrm>
        </p:spPr>
        <p:txBody>
          <a:bodyPr>
            <a:normAutofit/>
          </a:bodyPr>
          <a:lstStyle/>
          <a:p>
            <a:pPr algn="ctr"/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Горение лигнина с влажностью 68-72%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в топке ТМКР. Республика Беларусь</a:t>
            </a:r>
            <a:endParaRPr lang="ru-RU" sz="2400" b="0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88640"/>
            <a:ext cx="17367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 descr="E:\nuo 2010_11_22\Klient\LT\Kazlu Ruda\EE\Reklama\FOTO i dok\Kotelnije\Recica\IMG_00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6656288" cy="499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82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506">
        <p:split orient="vert"/>
      </p:transition>
    </mc:Choice>
    <mc:Fallback xmlns="">
      <p:transition spd="slow" advTm="650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80529"/>
            <a:ext cx="8229600" cy="5728791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ru-RU" sz="280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cap="none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cap="none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cap="none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cap="none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cap="none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</a:t>
            </a:r>
            <a:br>
              <a:rPr lang="ru-RU" sz="28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Наши реквизиты:</a:t>
            </a:r>
            <a:br>
              <a:rPr lang="ru-RU" sz="28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ЗАО "</a:t>
            </a:r>
            <a:r>
              <a:rPr lang="ru-RU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ENERGO</a:t>
            </a:r>
            <a:r>
              <a:rPr lang="ru-RU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EFEKTAS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член объединения стратегических партнёров Группы компаний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NEST GROUP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”, </a:t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Казлу Руда, Литва, создано в 1997 году.</a:t>
            </a:r>
            <a:br>
              <a:rPr lang="ru-RU" sz="200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+370 343 25379  т/ф. Литва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+370 616 77949 </a:t>
            </a:r>
            <a:r>
              <a:rPr lang="ru-RU" sz="200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моб</a:t>
            </a:r>
            <a:r>
              <a:rPr lang="ru-RU" sz="20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т</a:t>
            </a:r>
            <a:r>
              <a:rPr lang="ru-RU" sz="200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Литва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+370 686 23723</a:t>
            </a:r>
            <a:r>
              <a:rPr lang="ru-RU" sz="20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моб. т. Литва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+375 296644352 </a:t>
            </a:r>
            <a:r>
              <a:rPr lang="ru-RU" sz="200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моб</a:t>
            </a:r>
            <a:r>
              <a:rPr lang="ru-RU" sz="20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т</a:t>
            </a:r>
            <a:r>
              <a:rPr lang="ru-RU" sz="200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Белоруссия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sz="2000" b="1" u="sng" cap="none" dirty="0" smtClean="0">
                <a:solidFill>
                  <a:srgbClr val="0070C0"/>
                </a:solidFill>
                <a:latin typeface="Times New Roman"/>
                <a:ea typeface="Times New Roman"/>
              </a:rPr>
              <a:t>energoefektas@mail.ru</a:t>
            </a:r>
            <a:r>
              <a:rPr lang="ru-RU" sz="2400" b="1" cap="none" dirty="0">
                <a:solidFill>
                  <a:srgbClr val="0070C0"/>
                </a:solidFill>
                <a:latin typeface="Times New Roman"/>
                <a:ea typeface="Calibri"/>
              </a:rPr>
              <a:t/>
            </a:r>
            <a:br>
              <a:rPr lang="ru-RU" sz="2400" b="1" cap="none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lt-LT" sz="2000" b="1" u="sng" cap="none" dirty="0">
                <a:solidFill>
                  <a:srgbClr val="0070C0"/>
                </a:solidFill>
                <a:latin typeface="Times New Roman"/>
                <a:ea typeface="Times New Roman"/>
              </a:rPr>
              <a:t>www.energoefektas.eu</a:t>
            </a:r>
            <a:r>
              <a:rPr lang="ru-RU" sz="2400" b="1" cap="none" dirty="0">
                <a:solidFill>
                  <a:srgbClr val="0070C0"/>
                </a:solidFill>
                <a:latin typeface="Times New Roman"/>
                <a:ea typeface="Calibri"/>
              </a:rPr>
              <a:t/>
            </a:r>
            <a:br>
              <a:rPr lang="ru-RU" sz="2400" b="1" cap="none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lt-LT" sz="2000" b="1" u="sng" cap="none" dirty="0">
                <a:solidFill>
                  <a:srgbClr val="0070C0"/>
                </a:solidFill>
                <a:latin typeface="Times New Roman"/>
                <a:ea typeface="Times New Roman"/>
              </a:rPr>
              <a:t>www.nest-group.eu</a:t>
            </a:r>
            <a:r>
              <a:rPr lang="ru-RU" sz="2400" b="1" dirty="0">
                <a:solidFill>
                  <a:srgbClr val="0070C0"/>
                </a:solidFill>
                <a:latin typeface="Times New Roman"/>
                <a:ea typeface="Calibri"/>
              </a:rPr>
              <a:t/>
            </a:r>
            <a:br>
              <a:rPr lang="ru-RU" sz="2400" b="1" dirty="0">
                <a:solidFill>
                  <a:srgbClr val="0070C0"/>
                </a:solidFill>
                <a:latin typeface="Times New Roman"/>
                <a:ea typeface="Calibri"/>
              </a:rPr>
            </a:br>
            <a: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60648"/>
            <a:ext cx="17256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E:\nuo 2010_11_22\Klient\LT\Kazlu Ruda\EE\Reklama\Logo_ir_vizitines\1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114070"/>
            <a:ext cx="1939815" cy="135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087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070">
        <p:circle/>
      </p:transition>
    </mc:Choice>
    <mc:Fallback xmlns="">
      <p:transition spd="slow" advTm="1307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45224"/>
            <a:ext cx="8568952" cy="1080120"/>
          </a:xfrm>
        </p:spPr>
        <p:txBody>
          <a:bodyPr>
            <a:normAutofit/>
          </a:bodyPr>
          <a:lstStyle/>
          <a:p>
            <a:r>
              <a:rPr lang="ru-RU" sz="2400" b="1" cap="none" dirty="0">
                <a:latin typeface="Times New Roman" pitchFamily="18" charset="0"/>
                <a:cs typeface="Times New Roman" pitchFamily="18" charset="0"/>
              </a:rPr>
              <a:t>Типы топлива:</a:t>
            </a:r>
            <a:r>
              <a:rPr lang="ru-RU" sz="2400" b="0" cap="none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0" cap="none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0" cap="none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лигнин</a:t>
            </a:r>
            <a:endParaRPr lang="ru-RU" sz="2400" b="0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6632"/>
            <a:ext cx="173672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E:\nuo 2010_11_22\Klient\LT\Kazlu Ruda\EE\Reklama\Bendras pristatimas\1_Prezentacija_foto\kuras\CIMG43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6624736" cy="441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80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297">
        <p:split orient="vert"/>
      </p:transition>
    </mc:Choice>
    <mc:Fallback xmlns="">
      <p:transition spd="slow" advTm="629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661248"/>
            <a:ext cx="8640960" cy="936103"/>
          </a:xfrm>
        </p:spPr>
        <p:txBody>
          <a:bodyPr>
            <a:normAutofit/>
          </a:bodyPr>
          <a:lstStyle/>
          <a:p>
            <a:r>
              <a:rPr lang="ru-RU" sz="2400" b="1" cap="none" dirty="0">
                <a:latin typeface="Times New Roman" pitchFamily="18" charset="0"/>
                <a:cs typeface="Times New Roman" pitchFamily="18" charset="0"/>
              </a:rPr>
              <a:t>Типы топлива:</a:t>
            </a:r>
            <a:r>
              <a:rPr lang="ru-RU" sz="2400" b="0" cap="none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0" cap="none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0" cap="none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фрезерный торф</a:t>
            </a:r>
            <a:endParaRPr lang="ru-RU" sz="2400" b="0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16632"/>
            <a:ext cx="173672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 descr="E:\nuo 2010_11_22\Klient\LT\Kazlu Ruda\EE\Reklama\Bendras pristatimas\1_Prezentacija_foto\kuras\CIMG79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6588224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66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523">
        <p:split orient="vert"/>
      </p:transition>
    </mc:Choice>
    <mc:Fallback xmlns="">
      <p:transition spd="slow" advTm="652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589240"/>
            <a:ext cx="8496944" cy="1080120"/>
          </a:xfrm>
        </p:spPr>
        <p:txBody>
          <a:bodyPr>
            <a:normAutofit/>
          </a:bodyPr>
          <a:lstStyle/>
          <a:p>
            <a:r>
              <a:rPr lang="ru-RU" sz="2400" b="1" cap="none" dirty="0">
                <a:latin typeface="Times New Roman" pitchFamily="18" charset="0"/>
                <a:cs typeface="Times New Roman" pitchFamily="18" charset="0"/>
              </a:rPr>
              <a:t>Типы топлива:</a:t>
            </a:r>
            <a:r>
              <a:rPr lang="ru-RU" sz="2400" b="0" cap="none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0" cap="none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0" cap="none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коро-древесные </a:t>
            </a:r>
            <a:r>
              <a:rPr lang="ru-RU" sz="2400" b="0" cap="none" dirty="0" smtClean="0">
                <a:latin typeface="Times New Roman" pitchFamily="18" charset="0"/>
                <a:cs typeface="Times New Roman" pitchFamily="18" charset="0"/>
              </a:rPr>
              <a:t>отходы</a:t>
            </a:r>
            <a:endParaRPr lang="ru-RU" sz="2400" b="0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E:\nuo 2010_11_22\Klient\LT\Kazlu Ruda\EE\Reklama\Bendras pristatimas\1_Prezentacija_foto\kuras\IMG_64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6516216" cy="488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59965"/>
            <a:ext cx="173672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102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336">
        <p:split orient="vert"/>
      </p:transition>
    </mc:Choice>
    <mc:Fallback xmlns="">
      <p:transition spd="slow" advTm="533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980729"/>
            <a:ext cx="7772400" cy="4968552"/>
          </a:xfrm>
        </p:spPr>
        <p:txBody>
          <a:bodyPr>
            <a:normAutofit fontScale="92500" lnSpcReduction="10000"/>
          </a:bodyPr>
          <a:lstStyle/>
          <a:p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Комплект топок ТМКР </a:t>
            </a:r>
            <a:r>
              <a:rPr lang="ru-RU" sz="24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состоит:</a:t>
            </a:r>
          </a:p>
          <a:p>
            <a:pPr marL="342900" indent="-342900">
              <a:buFontTx/>
              <a:buChar char="-"/>
            </a:pPr>
            <a:r>
              <a:rPr lang="ru-RU" sz="24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Складское оборудование типа </a:t>
            </a:r>
            <a:r>
              <a:rPr lang="en-US" sz="24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sz="24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живое дно</a:t>
            </a:r>
            <a:r>
              <a:rPr lang="en-US" sz="24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ru-RU" sz="2400" cap="none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(скрепера,  ворошители и распределители топлива);</a:t>
            </a:r>
          </a:p>
          <a:p>
            <a:pPr marL="342900" indent="-342900">
              <a:buFontTx/>
              <a:buChar char="-"/>
            </a:pPr>
            <a:r>
              <a:rPr lang="ru-RU" sz="24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Корпус топки ТМКР с термоизоляцией и подвижной колосниковой решёткой;</a:t>
            </a:r>
          </a:p>
          <a:p>
            <a:pPr marL="342900" indent="-342900">
              <a:buFontTx/>
              <a:buChar char="-"/>
            </a:pPr>
            <a:r>
              <a:rPr lang="ru-RU" sz="24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Системы подачи воздуха (воздуховоды с вентиляторами);</a:t>
            </a:r>
          </a:p>
          <a:p>
            <a:pPr marL="342900" indent="-342900">
              <a:buFontTx/>
              <a:buChar char="-"/>
            </a:pPr>
            <a:r>
              <a:rPr lang="ru-RU" sz="24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Оборудования золоудаления (скрепера и транспортёры выноса золы, мультициклоны и контейнеры сбора золы);</a:t>
            </a:r>
          </a:p>
          <a:p>
            <a:pPr marL="342900" indent="-342900">
              <a:buFontTx/>
              <a:buChar char="-"/>
            </a:pPr>
            <a:r>
              <a:rPr lang="ru-RU" sz="2400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Системы автоматизации.</a:t>
            </a:r>
          </a:p>
          <a:p>
            <a:pPr marL="342900" indent="-342900">
              <a:buFontTx/>
              <a:buChar char="-"/>
            </a:pPr>
            <a:endParaRPr lang="ru-RU" sz="2400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88640"/>
            <a:ext cx="173672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7632577"/>
      </p:ext>
    </p:extLst>
  </p:cSld>
  <p:clrMapOvr>
    <a:masterClrMapping/>
  </p:clrMapOvr>
  <p:transition spd="slow" advTm="25286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cap="none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cap="none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cap="none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cap="none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cap="none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cap="none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cap="none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cap="none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cap="none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cap="none" dirty="0" smtClean="0">
                <a:latin typeface="Times New Roman" pitchFamily="18" charset="0"/>
                <a:cs typeface="Times New Roman" pitchFamily="18" charset="0"/>
              </a:rPr>
              <a:t>Принципиальная схема топки ТМКР</a:t>
            </a:r>
            <a:endParaRPr lang="ru-RU" sz="2800" b="1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88640"/>
            <a:ext cx="1736725" cy="6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 descr="E:\nuo 2010_11_22\Klient\LT\Kazlu Ruda\EE\Reklama\Bendras pristatimas\1_Prezentacija_foto\1 Obscij vid topk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412776"/>
            <a:ext cx="6120679" cy="310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392087"/>
          </a:xfrm>
        </p:spPr>
        <p:txBody>
          <a:bodyPr>
            <a:normAutofit fontScale="85000" lnSpcReduction="20000"/>
          </a:bodyPr>
          <a:lstStyle/>
          <a:p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240855"/>
      </p:ext>
    </p:extLst>
  </p:cSld>
  <p:clrMapOvr>
    <a:masterClrMapping/>
  </p:clrMapOvr>
  <p:transition spd="slow" advTm="20479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32656"/>
            <a:ext cx="1853952" cy="679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E:\nuo 2010_11_22\Klient\LT\Kazlu Ruda\EE\Reklama\Bendras pristatimas\1_Prezentacija_foto\2 Tehnologic sche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29" y="1464002"/>
            <a:ext cx="6688103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869160"/>
            <a:ext cx="6400800" cy="129614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Технологическая линия котлоагрегата работающего на биотопливе</a:t>
            </a:r>
          </a:p>
        </p:txBody>
      </p:sp>
    </p:spTree>
    <p:extLst>
      <p:ext uri="{BB962C8B-B14F-4D97-AF65-F5344CB8AC3E}">
        <p14:creationId xmlns:p14="http://schemas.microsoft.com/office/powerpoint/2010/main" val="1175680532"/>
      </p:ext>
    </p:extLst>
  </p:cSld>
  <p:clrMapOvr>
    <a:masterClrMapping/>
  </p:clrMapOvr>
  <p:transition spd="slow" advTm="17861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310</TotalTime>
  <Words>323</Words>
  <Application>Microsoft Office PowerPoint</Application>
  <PresentationFormat>Экран (4:3)</PresentationFormat>
  <Paragraphs>46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Главная</vt:lpstr>
      <vt:lpstr>   энергетика                                          экология                                       экономия       новые энергетические системы и технологии</vt:lpstr>
      <vt:lpstr>Презентация PowerPoint</vt:lpstr>
      <vt:lpstr>Типы топлива: - древесная щепа от различных рубильных машин</vt:lpstr>
      <vt:lpstr>Типы топлива: - лигнин</vt:lpstr>
      <vt:lpstr>Типы топлива: - фрезерный торф</vt:lpstr>
      <vt:lpstr>Типы топлива: - коро-древесные отходы</vt:lpstr>
      <vt:lpstr>Презентация PowerPoint</vt:lpstr>
      <vt:lpstr>          Принципиальная схема топки ТМКР</vt:lpstr>
      <vt:lpstr>Презентация PowerPoint</vt:lpstr>
      <vt:lpstr>Изготовление скрепера и платформы  склада топлива типа “живое дно”</vt:lpstr>
      <vt:lpstr>Монтаж склада топлива, типа “живое дно”,  на котельной, с котлом КЕ25-24.   Республика Беларусь. </vt:lpstr>
      <vt:lpstr>Склад топлива, типа “живое дно”,  кородревесных отходов.    Россия.</vt:lpstr>
      <vt:lpstr>Склад щепы котельной с топкой ТМКР.  Литва</vt:lpstr>
      <vt:lpstr>Складирование фрезерного торфа  на котельной ЖКХ.    Республика Беларусь.</vt:lpstr>
      <vt:lpstr>Склад-навес над скреперами с платформами котельной с двумя котлами ДЕ25, работающих на  лигнине.    Республика Беларусь. </vt:lpstr>
      <vt:lpstr>Складирование фрезерного торфа  на котельной с котлом КЕ10 и топкой ТМКР.      Республика Беларусь.</vt:lpstr>
      <vt:lpstr>Изготовление топки ТМКР 9</vt:lpstr>
      <vt:lpstr>Презентация PowerPoint</vt:lpstr>
      <vt:lpstr>Презентация PowerPoint</vt:lpstr>
      <vt:lpstr>Котельная в Брестской обл., Белоруссии  с котлами Е1/9 и топками ТМКР, работающих на щепе</vt:lpstr>
      <vt:lpstr>Топки ТМКР с котлами ДКВР10. Россия</vt:lpstr>
      <vt:lpstr>Погрузка топки ТМКР, для объекта в Литве. На данном объекте установлено два водогрейных котла,  по 5 МВт каждый, с топками ТМКР.</vt:lpstr>
      <vt:lpstr>Отгрузка топки ТМКР 9 на объект монтажа</vt:lpstr>
      <vt:lpstr>Презентация PowerPoint</vt:lpstr>
      <vt:lpstr>Расположение каналов подачи воздуха  топок ТМКР к котлам ДКВР10. Россия.</vt:lpstr>
      <vt:lpstr>Монтаж двух котлоагрегатов КЕ10-14 с топками ТМКР,  для работы на кородревесных отходах.   Республика Беларусь.</vt:lpstr>
      <vt:lpstr>Зола с топок ТМКР удаляется с помощью скреперов  в канал на скрепер или скребковый транспортёр и уносится за пределы котельной в контейнер.</vt:lpstr>
      <vt:lpstr>Вариант складирования золы в контейнер.</vt:lpstr>
      <vt:lpstr>Вариант сбора золы с размещением контейнера  ниже нулевой отметки котельной</vt:lpstr>
      <vt:lpstr>Мультициклон предназначен для очистки дымовых газов  от твёрдых частиц. Вариант установки. Россия</vt:lpstr>
      <vt:lpstr>Щит управления</vt:lpstr>
      <vt:lpstr>Контроль и управление котельным оборудованием  с двумя котлами ДКВР10 и топками ТМКР на МЦБК, г. Волжск,  Россия</vt:lpstr>
      <vt:lpstr>Операторская по управлению котельным оборудованием  с двумя котлами ДКВР10 и топками ТМКР на МЦБК,  г. Волжск, Республики Марий Эл, Россия</vt:lpstr>
      <vt:lpstr>Горение лигнина с влажностью 68-72%  в топке ТМКР. Республика Беларусь</vt:lpstr>
      <vt:lpstr>                                                                                                                               Наши реквизиты: ЗАО "ENERGOEFEKTAS",  член объединения стратегических партнёров Группы компаний  “NEST GROUP”,  г. Казлу Руда, Литва, создано в 1997 году. +370 343 25379  т/ф. Литва +370 616 77949 моб. т. Литва +370 686 23723 моб. т. Литва +375 296644352 моб. т. Белоруссия energoefektas@mail.ru www.energoefektas.eu www.nest-group.eu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Michail</dc:creator>
  <cp:lastModifiedBy>Michail</cp:lastModifiedBy>
  <cp:revision>30</cp:revision>
  <dcterms:created xsi:type="dcterms:W3CDTF">2010-12-01T07:53:18Z</dcterms:created>
  <dcterms:modified xsi:type="dcterms:W3CDTF">2011-07-02T12:41:09Z</dcterms:modified>
</cp:coreProperties>
</file>